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300" r:id="rId3"/>
    <p:sldId id="438" r:id="rId4"/>
    <p:sldId id="431" r:id="rId5"/>
    <p:sldId id="441" r:id="rId6"/>
    <p:sldId id="421" r:id="rId7"/>
    <p:sldId id="420" r:id="rId8"/>
    <p:sldId id="440" r:id="rId9"/>
    <p:sldId id="423" r:id="rId10"/>
    <p:sldId id="437" r:id="rId11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5BD37A-5201-4CDA-B390-2399735B6144}">
          <p14:sldIdLst/>
        </p14:section>
        <p14:section name="FREP" id="{6155F921-1768-4ACE-AC0E-4E01499A70FF}">
          <p14:sldIdLst>
            <p14:sldId id="300"/>
            <p14:sldId id="438"/>
            <p14:sldId id="431"/>
            <p14:sldId id="441"/>
            <p14:sldId id="421"/>
            <p14:sldId id="420"/>
            <p14:sldId id="440"/>
            <p14:sldId id="423"/>
            <p14:sldId id="4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ige, Kathy  ENV:EX" initials="kp" lastIdx="3" clrIdx="0"/>
  <p:cmAuthor id="1" name="Malkinson, Leah FLNR:EX" initials="MLF" lastIdx="1" clrIdx="1">
    <p:extLst>
      <p:ext uri="{19B8F6BF-5375-455C-9EA6-DF929625EA0E}">
        <p15:presenceInfo xmlns:p15="http://schemas.microsoft.com/office/powerpoint/2012/main" userId="S::Leah.Malkinson@gov.bc.ca::df55a9e6-c3ea-4c55-8be5-47522f154a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388C40"/>
    <a:srgbClr val="429A36"/>
    <a:srgbClr val="485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2796" autoAdjust="0"/>
  </p:normalViewPr>
  <p:slideViewPr>
    <p:cSldViewPr>
      <p:cViewPr varScale="1">
        <p:scale>
          <a:sx n="60" d="100"/>
          <a:sy n="60" d="100"/>
        </p:scale>
        <p:origin x="14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4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8FAF7-E0E7-45D6-AD3F-479690DCE172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27385-5603-4193-9EAE-859EA4F9F91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5109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92191AF7-51D1-4B79-AAF7-CF931315DC29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6D6D95A-D366-4390-A6EB-69F5A4CDCCC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6352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1E311E-5AB8-4A2F-B93D-8705A750C301}" type="slidenum">
              <a:rPr lang="en-CA" smtClean="0"/>
              <a:pPr/>
              <a:t>1</a:t>
            </a:fld>
            <a:endParaRPr lang="en-CA" dirty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/>
          </a:p>
          <a:p>
            <a:pPr eaLnBrk="1" hangingPunct="1"/>
            <a:r>
              <a:rPr lang="en-CA" dirty="0"/>
              <a:t>Diane or Jim lead in: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dirty="0"/>
              <a:t>Diane, Jim, Ian and Peter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dirty="0"/>
              <a:t>Topic:	We are here to explain what FREP is and the benefits to the MFR and broader natural resource sector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dirty="0"/>
              <a:t>Format:	15 minutes of presentation, followed by 15 minutes of questions and discussion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dirty="0"/>
              <a:t>Specifically: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CA" dirty="0"/>
              <a:t>What FREP is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CA" dirty="0"/>
              <a:t>The purpose/goal of FREP   </a:t>
            </a:r>
          </a:p>
          <a:p>
            <a:pPr defTabSz="913590">
              <a:buFont typeface="Arial" pitchFamily="34" charset="0"/>
              <a:buChar char="•"/>
              <a:defRPr/>
            </a:pPr>
            <a:r>
              <a:rPr lang="en-CA" dirty="0"/>
              <a:t>Why we need FREP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CA" dirty="0"/>
              <a:t>How FREP works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CA" dirty="0"/>
              <a:t>How FREP instigates change, and 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CA" dirty="0"/>
              <a:t>Moving forward</a:t>
            </a:r>
          </a:p>
          <a:p>
            <a:pPr eaLnBrk="1" hangingPunct="1"/>
            <a:endParaRPr lang="en-CA" dirty="0"/>
          </a:p>
          <a:p>
            <a:pPr eaLnBrk="1" hangingPunct="1"/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6D95A-D366-4390-A6EB-69F5A4CDCCCB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9157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199B-94CC-499F-B115-942BA312A8F9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4677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199B-94CC-499F-B115-942BA312A8F9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6350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6D95A-D366-4390-A6EB-69F5A4CDCCCB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0277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6D95A-D366-4390-A6EB-69F5A4CDCCCB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6160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6D95A-D366-4390-A6EB-69F5A4CDCCCB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022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857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32723" y="271190"/>
            <a:ext cx="7499176" cy="1143000"/>
          </a:xfrm>
          <a:solidFill>
            <a:srgbClr val="388C40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 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BB7CA3-3944-437C-8214-29B0DEF833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5536" y="274639"/>
            <a:ext cx="70651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0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5235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099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430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706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648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159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064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99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6279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56798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C9AC06-CFA3-4F72-83A0-71C1C53F6B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1604798"/>
            <a:ext cx="3960440" cy="48750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D81C80-4616-4AC4-B666-24E83D0CC1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452" y="3909053"/>
            <a:ext cx="1956924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64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0003D8-F3E4-4AC7-905E-9112DAF552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77" y="3909056"/>
            <a:ext cx="1950736" cy="1748319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64000"/>
              </a:scheme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87149A-FB15-4BD6-A536-6F8F9DD727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8" y="3911248"/>
            <a:ext cx="2001037" cy="1767583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64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693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26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17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DE79C-750E-4CC5-B776-3357CF805A16}" type="datetimeFigureOut">
              <a:rPr lang="en-CA" smtClean="0"/>
              <a:t>2021-10-04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E43D-E7AF-4366-9086-E4EF18FAF61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875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 dirty="0">
              <a:solidFill>
                <a:srgbClr val="003062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7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 algn="ctr"/>
            <a:endParaRPr lang="en-CA" dirty="0">
              <a:solidFill>
                <a:srgbClr val="003062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7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>
                <a:solidFill>
                  <a:srgbClr val="003062"/>
                </a:solidFill>
              </a:rPr>
              <a:pPr/>
              <a:t>‹#›</a:t>
            </a:fld>
            <a:endParaRPr lang="en-CA" dirty="0">
              <a:solidFill>
                <a:srgbClr val="003062"/>
              </a:solidFill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3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"/>
            <a:ext cx="9144000" cy="108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5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gov.bc.ca/gov/content/industry/forestry/managing-our-forest-resources/integrated-resource-monitoring/forest-range-evaluation-progra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8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25C92E-D790-497A-8D42-E366C642B9F3}" type="slidenum">
              <a:rPr lang="en-CA" smtClean="0"/>
              <a:pPr/>
              <a:t>1</a:t>
            </a:fld>
            <a:endParaRPr lang="en-CA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7704" y="2348880"/>
            <a:ext cx="7740352" cy="19579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CA" b="1" dirty="0">
                <a:solidFill>
                  <a:schemeClr val="bg1"/>
                </a:solidFill>
              </a:rPr>
              <a:t>Forest &amp; Range</a:t>
            </a:r>
            <a:br>
              <a:rPr lang="en-CA" b="1" dirty="0">
                <a:solidFill>
                  <a:schemeClr val="bg1"/>
                </a:solidFill>
              </a:rPr>
            </a:br>
            <a:r>
              <a:rPr lang="en-CA" b="1" dirty="0">
                <a:solidFill>
                  <a:schemeClr val="bg1"/>
                </a:solidFill>
              </a:rPr>
              <a:t> Evaluation Program</a:t>
            </a:r>
            <a:br>
              <a:rPr lang="en-CA" b="1" dirty="0">
                <a:solidFill>
                  <a:schemeClr val="bg1"/>
                </a:solidFill>
              </a:rPr>
            </a:br>
            <a:br>
              <a:rPr lang="en-CA" b="1" dirty="0">
                <a:solidFill>
                  <a:schemeClr val="bg1"/>
                </a:solidFill>
              </a:rPr>
            </a:br>
            <a:r>
              <a:rPr lang="en-CA" sz="3100" b="1" dirty="0">
                <a:solidFill>
                  <a:srgbClr val="66FF66"/>
                </a:solidFill>
              </a:rPr>
              <a:t>DNI CC</a:t>
            </a:r>
            <a:br>
              <a:rPr lang="en-CA" sz="3100" b="1" dirty="0">
                <a:solidFill>
                  <a:srgbClr val="66FF66"/>
                </a:solidFill>
              </a:rPr>
            </a:br>
            <a:r>
              <a:rPr lang="en-CA" sz="3100" b="1" dirty="0">
                <a:solidFill>
                  <a:srgbClr val="66FF66"/>
                </a:solidFill>
              </a:rPr>
              <a:t>Forest Management </a:t>
            </a:r>
            <a:br>
              <a:rPr lang="en-CA" sz="3100" b="1" dirty="0">
                <a:solidFill>
                  <a:srgbClr val="66FF66"/>
                </a:solidFill>
              </a:rPr>
            </a:br>
            <a:r>
              <a:rPr lang="en-CA" sz="3100" b="1" dirty="0">
                <a:solidFill>
                  <a:srgbClr val="66FF66"/>
                </a:solidFill>
              </a:rPr>
              <a:t>Leadership Team Discussion</a:t>
            </a:r>
            <a:br>
              <a:rPr lang="en-CA" sz="3100" b="1" dirty="0">
                <a:solidFill>
                  <a:schemeClr val="bg1"/>
                </a:solidFill>
              </a:rPr>
            </a:br>
            <a:br>
              <a:rPr lang="en-CA" sz="3100" b="1" dirty="0">
                <a:solidFill>
                  <a:schemeClr val="bg1"/>
                </a:solidFill>
              </a:rPr>
            </a:br>
            <a:r>
              <a:rPr lang="en-CA" sz="2700" b="1" dirty="0">
                <a:solidFill>
                  <a:schemeClr val="bg1"/>
                </a:solidFill>
              </a:rPr>
              <a:t>September 23, 2021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1636641"/>
            <a:ext cx="191232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52277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13B4-8549-480D-92B6-7E915D7E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Outline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14D13-8986-4EF1-9EDA-AB685BB2A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71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CA" b="1" dirty="0"/>
              <a:t>What’s New in FREP</a:t>
            </a:r>
            <a:br>
              <a:rPr lang="en-CA" dirty="0"/>
            </a:br>
            <a:r>
              <a:rPr lang="en-CA" sz="2400" dirty="0"/>
              <a:t>- new or improved protocols</a:t>
            </a:r>
            <a:br>
              <a:rPr lang="en-CA" sz="2400" dirty="0"/>
            </a:br>
            <a:r>
              <a:rPr lang="en-CA" sz="2400" dirty="0"/>
              <a:t>- First Nations engagement &amp; partnerships</a:t>
            </a:r>
            <a:br>
              <a:rPr lang="en-CA" sz="2400" dirty="0"/>
            </a:br>
            <a:r>
              <a:rPr lang="en-CA" sz="2400" dirty="0"/>
              <a:t>- Licensee reporting &amp; engagement</a:t>
            </a:r>
          </a:p>
          <a:p>
            <a:r>
              <a:rPr lang="en-CA" b="1" dirty="0"/>
              <a:t>FREP Dashboard </a:t>
            </a:r>
            <a:br>
              <a:rPr lang="en-CA" dirty="0"/>
            </a:br>
            <a:r>
              <a:rPr lang="en-CA" sz="2800" dirty="0"/>
              <a:t>– </a:t>
            </a:r>
            <a:r>
              <a:rPr lang="en-CA" sz="2400" dirty="0"/>
              <a:t>DNI results to 2020</a:t>
            </a:r>
            <a:br>
              <a:rPr lang="en-CA" sz="2400" dirty="0"/>
            </a:br>
            <a:r>
              <a:rPr lang="en-CA" sz="2400" dirty="0"/>
              <a:t>- 2021 sampling results  - Paul Barolet</a:t>
            </a:r>
            <a:endParaRPr lang="en-CA" sz="2800" dirty="0"/>
          </a:p>
          <a:p>
            <a:r>
              <a:rPr lang="en-CA" b="1" dirty="0"/>
              <a:t>Riparian evaluation– Lisa </a:t>
            </a:r>
            <a:r>
              <a:rPr lang="en-CA" b="1" dirty="0" err="1"/>
              <a:t>Nordin</a:t>
            </a:r>
            <a:br>
              <a:rPr lang="en-CA" dirty="0"/>
            </a:br>
            <a:r>
              <a:rPr lang="en-CA" sz="2400" dirty="0"/>
              <a:t>- DNI and Coast sampling results</a:t>
            </a:r>
            <a:br>
              <a:rPr lang="en-CA" sz="2400" dirty="0"/>
            </a:br>
            <a:r>
              <a:rPr lang="en-CA" sz="2400" dirty="0"/>
              <a:t>- Riparian re-assessment findings  </a:t>
            </a:r>
            <a:endParaRPr lang="en-CA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008" y="250048"/>
            <a:ext cx="7397787" cy="1143000"/>
          </a:xfrm>
        </p:spPr>
        <p:txBody>
          <a:bodyPr>
            <a:normAutofit/>
          </a:bodyPr>
          <a:lstStyle/>
          <a:p>
            <a:r>
              <a:rPr lang="en-CA" b="1" dirty="0"/>
              <a:t>What’s New -Monitoring Protocols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97" y="1772816"/>
            <a:ext cx="5976665" cy="4721869"/>
          </a:xfrm>
        </p:spPr>
        <p:txBody>
          <a:bodyPr>
            <a:noAutofit/>
          </a:bodyPr>
          <a:lstStyle/>
          <a:p>
            <a:r>
              <a:rPr lang="en-CA" sz="2400" b="1" dirty="0">
                <a:solidFill>
                  <a:schemeClr val="accent1"/>
                </a:solidFill>
              </a:rPr>
              <a:t>Stand Level Retention – updated </a:t>
            </a:r>
          </a:p>
          <a:p>
            <a:pPr lvl="1"/>
            <a:r>
              <a:rPr lang="en-CA" sz="1800" dirty="0"/>
              <a:t>New landscape context indicators </a:t>
            </a:r>
          </a:p>
          <a:p>
            <a:pPr lvl="1"/>
            <a:r>
              <a:rPr lang="en-CA" sz="1800" dirty="0"/>
              <a:t>New rating system –  </a:t>
            </a:r>
            <a:br>
              <a:rPr lang="en-CA" sz="1800" dirty="0"/>
            </a:br>
            <a:r>
              <a:rPr lang="en-CA" sz="1800" dirty="0"/>
              <a:t>-</a:t>
            </a:r>
            <a:r>
              <a:rPr lang="en-CA" sz="1600" dirty="0"/>
              <a:t>8 Y/N questions based on 20 indicators, benchmarks related to research &amp; guidance</a:t>
            </a:r>
            <a:endParaRPr lang="en-CA" sz="1200" dirty="0"/>
          </a:p>
          <a:p>
            <a:r>
              <a:rPr lang="en-CA" sz="2200" b="1" dirty="0">
                <a:solidFill>
                  <a:schemeClr val="accent1"/>
                </a:solidFill>
              </a:rPr>
              <a:t>Routine Watershed Assessment - new</a:t>
            </a:r>
          </a:p>
          <a:p>
            <a:pPr lvl="1"/>
            <a:r>
              <a:rPr lang="en-CA" sz="1800" dirty="0"/>
              <a:t>new ‘routine’ level protocol for assessing  riparian condition at a watershed level</a:t>
            </a:r>
          </a:p>
          <a:p>
            <a:pPr lvl="1"/>
            <a:r>
              <a:rPr lang="en-CA" sz="1800" dirty="0"/>
              <a:t>combines riparian, water quality and fish passage sampling with GIS assessment of riparian disturbance</a:t>
            </a:r>
            <a:endParaRPr lang="en-CA" sz="2400" dirty="0"/>
          </a:p>
          <a:p>
            <a:r>
              <a:rPr lang="en-CA" sz="2200" b="1" dirty="0">
                <a:solidFill>
                  <a:schemeClr val="accent1"/>
                </a:solidFill>
              </a:rPr>
              <a:t>Wildlife Designated Areas assessment - new</a:t>
            </a:r>
            <a:endParaRPr lang="en-CA" sz="2200" dirty="0"/>
          </a:p>
          <a:p>
            <a:pPr lvl="1"/>
            <a:r>
              <a:rPr lang="en-CA" sz="1800" dirty="0"/>
              <a:t>Phase 1 GIS assessment of disturbances (UWR/WHA)</a:t>
            </a:r>
          </a:p>
          <a:p>
            <a:pPr lvl="1"/>
            <a:r>
              <a:rPr lang="en-CA" sz="1800" dirty="0"/>
              <a:t>Phase 2 detailed assessments of habitat condition &amp; use in selected areas</a:t>
            </a:r>
            <a:endParaRPr lang="en-CA" sz="1800" b="1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C517C-F6FE-4CE2-B48C-FD00C391CC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49" r="37838" b="-2"/>
          <a:stretch/>
        </p:blipFill>
        <p:spPr>
          <a:xfrm flipH="1">
            <a:off x="6035161" y="1700808"/>
            <a:ext cx="2758634" cy="464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1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008" y="250048"/>
            <a:ext cx="7397787" cy="1143000"/>
          </a:xfrm>
        </p:spPr>
        <p:txBody>
          <a:bodyPr>
            <a:normAutofit/>
          </a:bodyPr>
          <a:lstStyle/>
          <a:p>
            <a:r>
              <a:rPr lang="en-CA" b="1" dirty="0"/>
              <a:t>What’s New –</a:t>
            </a:r>
            <a:r>
              <a:rPr lang="en-CA" dirty="0"/>
              <a:t> Karst </a:t>
            </a:r>
            <a:r>
              <a:rPr lang="en-CA" b="1" dirty="0"/>
              <a:t>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603" y="1844824"/>
            <a:ext cx="5293493" cy="5083119"/>
          </a:xfrm>
        </p:spPr>
        <p:txBody>
          <a:bodyPr>
            <a:noAutofit/>
          </a:bodyPr>
          <a:lstStyle/>
          <a:p>
            <a:r>
              <a:rPr lang="en-CA" sz="2200" b="1" dirty="0">
                <a:solidFill>
                  <a:schemeClr val="accent1"/>
                </a:solidFill>
              </a:rPr>
              <a:t>Evaluation Question</a:t>
            </a:r>
            <a:br>
              <a:rPr lang="en-CA" sz="2200" b="1" dirty="0">
                <a:solidFill>
                  <a:schemeClr val="accent1"/>
                </a:solidFill>
              </a:rPr>
            </a:b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“Are current forest practices protecting and conserving surface karst features and high vulnerability karst terrain?”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Indicators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tree removal, windthrow, deposition of slash/road materials, impacts to soil/bedrock, burning, shade alteration, plant community alteration</a:t>
            </a:r>
            <a:endParaRPr lang="en-CA" sz="2200" b="1" dirty="0"/>
          </a:p>
          <a:p>
            <a:r>
              <a:rPr lang="en-CA" sz="2200" b="1" dirty="0">
                <a:solidFill>
                  <a:schemeClr val="accent1"/>
                </a:solidFill>
              </a:rPr>
              <a:t>MRVA rating – </a:t>
            </a:r>
            <a:r>
              <a:rPr lang="en-CA" sz="1800" dirty="0"/>
              <a:t>under development</a:t>
            </a:r>
            <a:endParaRPr lang="en-CA" sz="2200" b="1" dirty="0"/>
          </a:p>
          <a:p>
            <a:r>
              <a:rPr lang="en-CA" sz="2200" b="1" dirty="0">
                <a:solidFill>
                  <a:schemeClr val="accent1"/>
                </a:solidFill>
              </a:rPr>
              <a:t>2021 pilot sampling – </a:t>
            </a:r>
            <a:r>
              <a:rPr lang="en-CA" sz="1800" dirty="0"/>
              <a:t>15 planned for VI</a:t>
            </a:r>
            <a:endParaRPr lang="en-CA" sz="2000" dirty="0"/>
          </a:p>
          <a:p>
            <a:r>
              <a:rPr lang="en-CA" sz="2200" b="1" dirty="0">
                <a:solidFill>
                  <a:schemeClr val="accent1"/>
                </a:solidFill>
              </a:rPr>
              <a:t>Licensee Webinar – Oct. </a:t>
            </a:r>
            <a:br>
              <a:rPr lang="en-CA" sz="2200" dirty="0">
                <a:solidFill>
                  <a:schemeClr val="accent1"/>
                </a:solidFill>
              </a:rPr>
            </a:br>
            <a:r>
              <a:rPr lang="en-CA" sz="1800" dirty="0"/>
              <a:t>- protocol overview &amp; input on draft ratings</a:t>
            </a:r>
            <a:endParaRPr lang="en-CA" sz="2200" dirty="0"/>
          </a:p>
        </p:txBody>
      </p:sp>
      <p:pic>
        <p:nvPicPr>
          <p:cNvPr id="8" name="Picture 7" descr="A picture containing grass, outdoor, wood, forest&#10;&#10;Description automatically generated">
            <a:extLst>
              <a:ext uri="{FF2B5EF4-FFF2-40B4-BE49-F238E27FC236}">
                <a16:creationId xmlns:a16="http://schemas.microsoft.com/office/drawing/2014/main" id="{4091F8BD-7409-433C-BDFB-43CB3E7DD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6916" y="2174777"/>
            <a:ext cx="4943873" cy="370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8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67235-1BBB-45EF-BBCE-767197CD2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288" y="188640"/>
            <a:ext cx="7499176" cy="1429618"/>
          </a:xfrm>
        </p:spPr>
        <p:txBody>
          <a:bodyPr>
            <a:noAutofit/>
          </a:bodyPr>
          <a:lstStyle/>
          <a:p>
            <a:pPr algn="l"/>
            <a:r>
              <a:rPr lang="en-CA" sz="3200" dirty="0"/>
              <a:t>First Nations Engagement &amp; Partnerships</a:t>
            </a:r>
            <a:endParaRPr lang="en-US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B0CF5F-2F72-41CC-B10E-F39DBE7F7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060848"/>
            <a:ext cx="5256584" cy="4525963"/>
          </a:xfrm>
        </p:spPr>
        <p:txBody>
          <a:bodyPr>
            <a:normAutofit fontScale="85000" lnSpcReduction="10000"/>
          </a:bodyPr>
          <a:lstStyle/>
          <a:p>
            <a:r>
              <a:rPr lang="en-CA" sz="2800" dirty="0"/>
              <a:t>30 indigenous communities engaging in FREP sampling &amp; training in 2021</a:t>
            </a:r>
          </a:p>
          <a:p>
            <a:pPr lvl="1"/>
            <a:r>
              <a:rPr lang="en-CA" sz="2400" dirty="0"/>
              <a:t>Increasing role for Guardians</a:t>
            </a:r>
          </a:p>
          <a:p>
            <a:pPr>
              <a:buFont typeface="Wingdings" panose="05000000000000000000" pitchFamily="2" charset="2"/>
              <a:buChar char="ü"/>
            </a:pPr>
            <a:endParaRPr lang="en-CA" sz="2800" dirty="0"/>
          </a:p>
          <a:p>
            <a:r>
              <a:rPr lang="en-CA" sz="2800" dirty="0"/>
              <a:t>Collaborative CHR protocol development Secwepemc Nation</a:t>
            </a:r>
            <a:br>
              <a:rPr lang="en-CA" sz="2800" dirty="0"/>
            </a:br>
            <a:r>
              <a:rPr lang="en-CA" sz="2800" dirty="0"/>
              <a:t> (17 communities)</a:t>
            </a:r>
            <a:br>
              <a:rPr lang="en-CA" sz="2800" dirty="0"/>
            </a:br>
            <a:endParaRPr lang="en-CA" sz="2800" dirty="0"/>
          </a:p>
          <a:p>
            <a:r>
              <a:rPr lang="en-CA" sz="2800" dirty="0"/>
              <a:t>Collaborative watershed assessment – 3 northern Secwepemc communities</a:t>
            </a:r>
            <a:br>
              <a:rPr lang="en-CA" sz="2800" dirty="0"/>
            </a:br>
            <a:br>
              <a:rPr lang="en-CA" sz="2800" dirty="0"/>
            </a:br>
            <a:endParaRPr lang="en-CA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78C20-6ED5-46F3-B5F0-E00C2E456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193107"/>
            <a:ext cx="2598361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2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B57BF-3503-464B-9B11-85E51893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Licensee engagement &amp; reporting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37AFD-C06A-4F55-884F-36C2E1CA3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857" y="1809484"/>
            <a:ext cx="5688632" cy="4986609"/>
          </a:xfrm>
        </p:spPr>
        <p:txBody>
          <a:bodyPr>
            <a:normAutofit/>
          </a:bodyPr>
          <a:lstStyle/>
          <a:p>
            <a:r>
              <a:rPr lang="en-US" sz="2000" b="1" dirty="0"/>
              <a:t>Sampling &amp; Training</a:t>
            </a:r>
            <a:br>
              <a:rPr lang="en-US" sz="1800" dirty="0"/>
            </a:br>
            <a:r>
              <a:rPr lang="en-US" sz="1800" dirty="0"/>
              <a:t>- Licensee engagement in FREP training &amp; sampling</a:t>
            </a:r>
            <a:br>
              <a:rPr lang="en-US" sz="1800" dirty="0"/>
            </a:br>
            <a:r>
              <a:rPr lang="en-US" sz="1800" dirty="0"/>
              <a:t>- Riparian overview for licensees (Nov)</a:t>
            </a:r>
            <a:br>
              <a:rPr lang="en-US" sz="1800" dirty="0"/>
            </a:br>
            <a:endParaRPr lang="en-US" sz="1800" dirty="0"/>
          </a:p>
          <a:p>
            <a:r>
              <a:rPr lang="en-US" sz="2000" b="1" dirty="0"/>
              <a:t>Reporting: </a:t>
            </a:r>
            <a:br>
              <a:rPr lang="en-US" sz="1800" dirty="0"/>
            </a:br>
            <a:r>
              <a:rPr lang="en-US" sz="1800" dirty="0"/>
              <a:t>- annual reporting of results by email  </a:t>
            </a:r>
            <a:br>
              <a:rPr lang="en-US" sz="1800" dirty="0"/>
            </a:br>
            <a:r>
              <a:rPr lang="en-US" sz="1800" dirty="0"/>
              <a:t>- licensee riparian reports </a:t>
            </a:r>
            <a:br>
              <a:rPr lang="en-US" sz="1800" dirty="0"/>
            </a:br>
            <a:r>
              <a:rPr lang="en-US" sz="1800" dirty="0"/>
              <a:t>-  FREP Dashboard </a:t>
            </a:r>
            <a:br>
              <a:rPr lang="en-US" sz="1800" dirty="0"/>
            </a:br>
            <a:r>
              <a:rPr lang="en-US" sz="1800" dirty="0"/>
              <a:t> - MRVA’s (online)</a:t>
            </a:r>
            <a:br>
              <a:rPr lang="en-US" sz="1800" dirty="0"/>
            </a:br>
            <a:endParaRPr lang="en-US" sz="1800" dirty="0"/>
          </a:p>
          <a:p>
            <a:r>
              <a:rPr lang="en-US" sz="2000" b="1" dirty="0"/>
              <a:t>Extension: </a:t>
            </a:r>
            <a:br>
              <a:rPr lang="en-US" sz="1800" dirty="0"/>
            </a:br>
            <a:r>
              <a:rPr lang="en-US" sz="1800" dirty="0"/>
              <a:t>- </a:t>
            </a:r>
            <a:r>
              <a:rPr lang="en-US" sz="1800" b="1" i="1" dirty="0"/>
              <a:t>ABCFP Professional Magazine </a:t>
            </a:r>
            <a:r>
              <a:rPr lang="en-US" sz="1800" dirty="0"/>
              <a:t>– FREP Spotlight on Effective Riparian Practices, Water quality (in progress)</a:t>
            </a:r>
            <a:br>
              <a:rPr lang="en-US" sz="1800" dirty="0"/>
            </a:br>
            <a:r>
              <a:rPr lang="en-US" sz="1800" dirty="0"/>
              <a:t>- </a:t>
            </a:r>
            <a:r>
              <a:rPr lang="en-US" sz="1800" b="1" dirty="0"/>
              <a:t>FREP Reports </a:t>
            </a:r>
            <a:r>
              <a:rPr lang="en-US" sz="1800" dirty="0"/>
              <a:t>- 10 year summary of Water Quality Results, Kootenay Watershed Assessment Pilot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" name="image15.jpeg">
            <a:extLst>
              <a:ext uri="{FF2B5EF4-FFF2-40B4-BE49-F238E27FC236}">
                <a16:creationId xmlns:a16="http://schemas.microsoft.com/office/drawing/2014/main" id="{086A099A-071E-4916-B877-003D9F06D72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2949" y="1844824"/>
            <a:ext cx="308153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4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20DF-2874-4160-85A7-A0DBD3F2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FREP Reporting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361060-0776-4BE4-84DC-ADB6A43F1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321" y="1600200"/>
            <a:ext cx="7698204" cy="4781128"/>
          </a:xfrm>
        </p:spPr>
      </p:pic>
    </p:spTree>
    <p:extLst>
      <p:ext uri="{BB962C8B-B14F-4D97-AF65-F5344CB8AC3E}">
        <p14:creationId xmlns:p14="http://schemas.microsoft.com/office/powerpoint/2010/main" val="4040161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03FDA-93C7-4CD4-888A-8B378404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723" y="271190"/>
            <a:ext cx="7499176" cy="1256449"/>
          </a:xfrm>
        </p:spPr>
        <p:txBody>
          <a:bodyPr>
            <a:noAutofit/>
          </a:bodyPr>
          <a:lstStyle/>
          <a:p>
            <a:pPr algn="l"/>
            <a:r>
              <a:rPr lang="en-CA" sz="3200" dirty="0"/>
              <a:t>FREP Dashboard – Find monitoring 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9CC52-F68D-4387-BCAA-5B7EDBDF7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986610"/>
          </a:xfrm>
        </p:spPr>
        <p:txBody>
          <a:bodyPr>
            <a:normAutofit fontScale="92500" lnSpcReduction="20000"/>
          </a:bodyPr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FREP Website  (or Google FREP dashboard)</a:t>
            </a:r>
          </a:p>
          <a:p>
            <a:pPr marL="0" indent="0">
              <a:buNone/>
            </a:pPr>
            <a:r>
              <a:rPr lang="en-US" sz="2200" dirty="0">
                <a:hlinkClick r:id="rId3"/>
              </a:rPr>
              <a:t> https://www2.gov.bc.ca/gov/content/industry/forestry/managing-our-forest-resources/integrated-resource-monitoring/forest-range-evaluation-program</a:t>
            </a:r>
            <a:r>
              <a:rPr lang="en-US" sz="22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9F21FC-F06B-4AB1-AAA2-265CFD8BD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060" y="1660940"/>
            <a:ext cx="7569038" cy="347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8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2448B-2EBD-42AD-A26C-59B0CE04F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FREP Reports – Subscribe for Notifications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B783CB-B76F-4FED-937E-000376000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6862" y="1600200"/>
            <a:ext cx="7688600" cy="48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96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nro_powerpoint_1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8193</TotalTime>
  <Words>526</Words>
  <Application>Microsoft Office PowerPoint</Application>
  <PresentationFormat>On-screen Show (4:3)</PresentationFormat>
  <Paragraphs>68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1_flnro_powerpoint_1</vt:lpstr>
      <vt:lpstr>Forest &amp; Range  Evaluation Program  DNI CC Forest Management  Leadership Team Discussion  September 23, 2021</vt:lpstr>
      <vt:lpstr>Outline</vt:lpstr>
      <vt:lpstr>What’s New -Monitoring Protocols</vt:lpstr>
      <vt:lpstr>What’s New – Karst Protocol</vt:lpstr>
      <vt:lpstr>First Nations Engagement &amp; Partnerships</vt:lpstr>
      <vt:lpstr>Licensee engagement &amp; reporting</vt:lpstr>
      <vt:lpstr>FREP Reporting</vt:lpstr>
      <vt:lpstr>FREP Dashboard – Find monitoring results</vt:lpstr>
      <vt:lpstr>FREP Reports – Subscribe for Notifications</vt:lpstr>
    </vt:vector>
  </TitlesOfParts>
  <Company>Province of British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Bradford</dc:creator>
  <cp:lastModifiedBy>Beetham, Amy FLNR:EX</cp:lastModifiedBy>
  <cp:revision>211</cp:revision>
  <cp:lastPrinted>2019-08-02T20:55:59Z</cp:lastPrinted>
  <dcterms:created xsi:type="dcterms:W3CDTF">2017-03-06T18:26:57Z</dcterms:created>
  <dcterms:modified xsi:type="dcterms:W3CDTF">2021-10-04T22:02:22Z</dcterms:modified>
</cp:coreProperties>
</file>